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A59096-7A93-4881-A995-7A2DB2213EAD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FD33BA-EBBA-4F40-AE90-C6F0350B9F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2438400"/>
          </a:xfrm>
          <a:solidFill>
            <a:srgbClr val="FFFF00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THIỆU CÁC THÔNG TƯ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01/2017/TT-BGDĐT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VỀ GIÁO DỤC QUỐC PHÒNG AN NINH</a:t>
            </a:r>
            <a:endParaRPr lang="en-US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27237"/>
            <a:ext cx="86868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/>
              <a:t>3. </a:t>
            </a:r>
            <a:r>
              <a:rPr lang="en-US" sz="2800" b="1" dirty="0" err="1" smtClean="0"/>
              <a:t>Tổ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chức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thực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hiện</a:t>
            </a:r>
            <a:endParaRPr lang="en-US" sz="2800" b="1" dirty="0" smtClean="0"/>
          </a:p>
          <a:p>
            <a:pPr algn="just">
              <a:buNone/>
            </a:pPr>
            <a:r>
              <a:rPr lang="en-US" sz="2800" b="1" dirty="0" smtClean="0"/>
              <a:t>3.1. </a:t>
            </a:r>
            <a:r>
              <a:rPr lang="en-US" sz="2800" b="1" dirty="0" err="1" smtClean="0"/>
              <a:t>Đối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Chương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GDQPAN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trường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cấp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phạm</a:t>
            </a:r>
            <a:endParaRPr lang="en-US" sz="2800" dirty="0" smtClean="0"/>
          </a:p>
          <a:p>
            <a:pPr algn="just">
              <a:buNone/>
            </a:pPr>
            <a:r>
              <a:rPr lang="en-US" sz="2800" b="1" dirty="0" smtClean="0"/>
              <a:t>3.2. </a:t>
            </a:r>
            <a:r>
              <a:rPr lang="en-US" sz="2800" b="1" dirty="0" err="1" smtClean="0"/>
              <a:t>Đối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Chương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GDQPAN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trường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đẳng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phạm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dục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học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2400"/>
            <a:ext cx="9144000" cy="1524000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Autofit/>
          </a:bodyPr>
          <a:lstStyle/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03/2017/TT-BGDĐT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13/01/2017 </a:t>
            </a:r>
            <a:b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Ban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Chương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trình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gdqpan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cấp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phạm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đẳng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phạm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giáo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endParaRPr kumimoji="0" lang="en-US" sz="2400" b="1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838200"/>
          </a:xfrm>
        </p:spPr>
        <p:txBody>
          <a:bodyPr/>
          <a:lstStyle/>
          <a:p>
            <a:pPr algn="ctr">
              <a:buNone/>
            </a:pPr>
            <a:r>
              <a:rPr lang="en-US" sz="4000" b="1" cap="all" dirty="0" err="1" smtClean="0">
                <a:solidFill>
                  <a:srgbClr val="FF0000"/>
                </a:solidFill>
              </a:rPr>
              <a:t>Trân</a:t>
            </a:r>
            <a:r>
              <a:rPr lang="en-US" sz="4000" b="1" cap="all" dirty="0" smtClean="0">
                <a:solidFill>
                  <a:srgbClr val="FF0000"/>
                </a:solidFill>
              </a:rPr>
              <a:t> </a:t>
            </a:r>
            <a:r>
              <a:rPr lang="en-US" sz="4000" b="1" cap="all" dirty="0" err="1" smtClean="0">
                <a:solidFill>
                  <a:srgbClr val="FF0000"/>
                </a:solidFill>
              </a:rPr>
              <a:t>trọng</a:t>
            </a:r>
            <a:r>
              <a:rPr lang="en-US" sz="4000" b="1" cap="all" dirty="0" smtClean="0">
                <a:solidFill>
                  <a:srgbClr val="FF0000"/>
                </a:solidFill>
              </a:rPr>
              <a:t> </a:t>
            </a:r>
            <a:r>
              <a:rPr lang="en-US" sz="4000" b="1" cap="all" dirty="0" err="1" smtClean="0">
                <a:solidFill>
                  <a:srgbClr val="FF0000"/>
                </a:solidFill>
              </a:rPr>
              <a:t>cảm</a:t>
            </a:r>
            <a:r>
              <a:rPr lang="en-US" sz="4000" b="1" cap="all" dirty="0" smtClean="0">
                <a:solidFill>
                  <a:srgbClr val="FF0000"/>
                </a:solidFill>
              </a:rPr>
              <a:t> </a:t>
            </a:r>
            <a:r>
              <a:rPr lang="en-US" sz="4000" b="1" cap="all" dirty="0" err="1" smtClean="0">
                <a:solidFill>
                  <a:srgbClr val="FF0000"/>
                </a:solidFill>
              </a:rPr>
              <a:t>ơn</a:t>
            </a:r>
            <a:endParaRPr lang="en-US" sz="4000" b="1" cap="all" dirty="0" smtClean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000" b="1" dirty="0" err="1"/>
              <a:t>Thông</a:t>
            </a:r>
            <a:r>
              <a:rPr lang="en-US" sz="3000" b="1" dirty="0"/>
              <a:t> </a:t>
            </a:r>
            <a:r>
              <a:rPr lang="en-US" sz="3000" b="1" dirty="0" err="1"/>
              <a:t>tư</a:t>
            </a:r>
            <a:r>
              <a:rPr lang="en-US" sz="3000" b="1" dirty="0"/>
              <a:t> </a:t>
            </a:r>
            <a:r>
              <a:rPr lang="en-US" sz="3000" b="1" dirty="0" err="1"/>
              <a:t>số</a:t>
            </a:r>
            <a:r>
              <a:rPr lang="en-US" sz="3000" b="1" dirty="0"/>
              <a:t> 01/2017/TT-BGDĐT </a:t>
            </a:r>
            <a:r>
              <a:rPr lang="en-US" sz="3000" b="1" dirty="0" err="1"/>
              <a:t>ngày</a:t>
            </a:r>
            <a:r>
              <a:rPr lang="en-US" sz="3000" b="1" dirty="0"/>
              <a:t> 13/01/2017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Bộ</a:t>
            </a:r>
            <a:r>
              <a:rPr lang="en-US" sz="3000" b="1" dirty="0"/>
              <a:t> </a:t>
            </a:r>
            <a:r>
              <a:rPr lang="en-US" sz="3000" b="1" dirty="0" err="1"/>
              <a:t>trưởng</a:t>
            </a:r>
            <a:r>
              <a:rPr lang="en-US" sz="3000" b="1" dirty="0"/>
              <a:t> </a:t>
            </a:r>
            <a:r>
              <a:rPr lang="en-US" sz="3000" b="1" dirty="0" err="1"/>
              <a:t>Bộ</a:t>
            </a:r>
            <a:r>
              <a:rPr lang="en-US" sz="3000" b="1" dirty="0"/>
              <a:t> GDĐT </a:t>
            </a:r>
            <a:r>
              <a:rPr lang="en-US" sz="3000" b="1" dirty="0" err="1"/>
              <a:t>Hướng</a:t>
            </a:r>
            <a:r>
              <a:rPr lang="en-US" sz="3000" b="1" dirty="0"/>
              <a:t> </a:t>
            </a:r>
            <a:r>
              <a:rPr lang="en-US" sz="3000" b="1" dirty="0" err="1"/>
              <a:t>dẫn</a:t>
            </a:r>
            <a:r>
              <a:rPr lang="en-US" sz="3000" b="1" dirty="0"/>
              <a:t> </a:t>
            </a:r>
            <a:r>
              <a:rPr lang="en-US" sz="3000" b="1" dirty="0" smtClean="0"/>
              <a:t>GDQPAN  </a:t>
            </a:r>
            <a:r>
              <a:rPr lang="en-US" sz="3000" b="1" dirty="0" err="1" smtClean="0"/>
              <a:t>trong</a:t>
            </a:r>
            <a:r>
              <a:rPr lang="en-US" sz="3000" b="1" dirty="0" smtClean="0"/>
              <a:t> </a:t>
            </a:r>
            <a:r>
              <a:rPr lang="en-US" sz="3000" b="1" dirty="0" err="1"/>
              <a:t>trường</a:t>
            </a:r>
            <a:r>
              <a:rPr lang="en-US" sz="3000" b="1" dirty="0"/>
              <a:t> </a:t>
            </a:r>
            <a:r>
              <a:rPr lang="en-US" sz="3000" b="1" dirty="0" err="1"/>
              <a:t>tiểu</a:t>
            </a:r>
            <a:r>
              <a:rPr lang="en-US" sz="3000" b="1" dirty="0"/>
              <a:t> </a:t>
            </a:r>
            <a:r>
              <a:rPr lang="en-US" sz="3000" b="1" dirty="0" err="1"/>
              <a:t>học</a:t>
            </a:r>
            <a:r>
              <a:rPr lang="en-US" sz="3000" b="1" dirty="0"/>
              <a:t>, </a:t>
            </a:r>
            <a:r>
              <a:rPr lang="en-US" sz="3000" b="1" dirty="0" err="1"/>
              <a:t>trung</a:t>
            </a:r>
            <a:r>
              <a:rPr lang="en-US" sz="3000" b="1" dirty="0"/>
              <a:t> </a:t>
            </a:r>
            <a:r>
              <a:rPr lang="en-US" sz="3000" b="1" dirty="0" err="1"/>
              <a:t>học</a:t>
            </a:r>
            <a:r>
              <a:rPr lang="en-US" sz="3000" b="1" dirty="0"/>
              <a:t> </a:t>
            </a:r>
            <a:r>
              <a:rPr lang="en-US" sz="3000" b="1" dirty="0" err="1"/>
              <a:t>cơ</a:t>
            </a:r>
            <a:r>
              <a:rPr lang="en-US" sz="3000" b="1" dirty="0"/>
              <a:t> </a:t>
            </a:r>
            <a:r>
              <a:rPr lang="en-US" sz="3000" b="1" dirty="0" err="1"/>
              <a:t>sở</a:t>
            </a:r>
            <a:r>
              <a:rPr lang="en-US" sz="3000" b="1" dirty="0"/>
              <a:t>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000" b="1" dirty="0" err="1" smtClean="0"/>
              <a:t>Thông</a:t>
            </a:r>
            <a:r>
              <a:rPr lang="en-US" sz="3000" b="1" dirty="0" smtClean="0"/>
              <a:t> </a:t>
            </a:r>
            <a:r>
              <a:rPr lang="en-US" sz="3000" b="1" dirty="0" err="1"/>
              <a:t>tư</a:t>
            </a:r>
            <a:r>
              <a:rPr lang="en-US" sz="3000" b="1" dirty="0"/>
              <a:t> </a:t>
            </a:r>
            <a:r>
              <a:rPr lang="en-US" sz="3000" b="1" dirty="0" err="1"/>
              <a:t>số</a:t>
            </a:r>
            <a:r>
              <a:rPr lang="en-US" sz="3000" b="1" dirty="0"/>
              <a:t> 02/2017/TT-BGDĐT </a:t>
            </a:r>
            <a:r>
              <a:rPr lang="en-US" sz="3000" b="1" dirty="0" err="1"/>
              <a:t>ngày</a:t>
            </a:r>
            <a:r>
              <a:rPr lang="en-US" sz="3000" b="1" dirty="0"/>
              <a:t> 13/01/2017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Bộ</a:t>
            </a:r>
            <a:r>
              <a:rPr lang="en-US" sz="3000" b="1" dirty="0"/>
              <a:t> </a:t>
            </a:r>
            <a:r>
              <a:rPr lang="en-US" sz="3000" b="1" dirty="0" err="1"/>
              <a:t>trưởng</a:t>
            </a:r>
            <a:r>
              <a:rPr lang="en-US" sz="3000" b="1" dirty="0"/>
              <a:t> </a:t>
            </a:r>
            <a:r>
              <a:rPr lang="en-US" sz="3000" b="1" dirty="0" err="1"/>
              <a:t>Bộ</a:t>
            </a:r>
            <a:r>
              <a:rPr lang="en-US" sz="3000" b="1" dirty="0"/>
              <a:t> GDĐT Ban </a:t>
            </a:r>
            <a:r>
              <a:rPr lang="en-US" sz="3000" b="1" dirty="0" err="1"/>
              <a:t>hành</a:t>
            </a:r>
            <a:r>
              <a:rPr lang="en-US" sz="3000" b="1" dirty="0"/>
              <a:t> </a:t>
            </a:r>
            <a:r>
              <a:rPr lang="en-US" sz="3000" b="1" dirty="0" err="1"/>
              <a:t>Chương</a:t>
            </a:r>
            <a:r>
              <a:rPr lang="en-US" sz="3000" b="1" dirty="0"/>
              <a:t> </a:t>
            </a:r>
            <a:r>
              <a:rPr lang="en-US" sz="3000" b="1" dirty="0" err="1"/>
              <a:t>trình</a:t>
            </a:r>
            <a:r>
              <a:rPr lang="en-US" sz="3000" b="1" dirty="0"/>
              <a:t> </a:t>
            </a:r>
            <a:r>
              <a:rPr lang="en-US" sz="3000" b="1" dirty="0" smtClean="0"/>
              <a:t>GDQPAN </a:t>
            </a:r>
            <a:r>
              <a:rPr lang="en-US" sz="3000" b="1" dirty="0" err="1" smtClean="0"/>
              <a:t>trong</a:t>
            </a:r>
            <a:r>
              <a:rPr lang="en-US" sz="3000" b="1" dirty="0" smtClean="0"/>
              <a:t> </a:t>
            </a:r>
            <a:r>
              <a:rPr lang="en-US" sz="3000" b="1" dirty="0" err="1"/>
              <a:t>trường</a:t>
            </a:r>
            <a:r>
              <a:rPr lang="en-US" sz="3000" b="1" dirty="0"/>
              <a:t> </a:t>
            </a:r>
            <a:r>
              <a:rPr lang="en-US" sz="3000" b="1" dirty="0" err="1"/>
              <a:t>trung</a:t>
            </a:r>
            <a:r>
              <a:rPr lang="en-US" sz="3000" b="1" dirty="0"/>
              <a:t> </a:t>
            </a:r>
            <a:r>
              <a:rPr lang="en-US" sz="3000" b="1" dirty="0" err="1"/>
              <a:t>học</a:t>
            </a:r>
            <a:r>
              <a:rPr lang="en-US" sz="3000" b="1" dirty="0"/>
              <a:t> </a:t>
            </a:r>
            <a:r>
              <a:rPr lang="en-US" sz="3000" b="1" dirty="0" err="1"/>
              <a:t>phổ</a:t>
            </a:r>
            <a:r>
              <a:rPr lang="en-US" sz="3000" b="1" dirty="0"/>
              <a:t> </a:t>
            </a:r>
            <a:r>
              <a:rPr lang="en-US" sz="3000" b="1" dirty="0" err="1"/>
              <a:t>thông</a:t>
            </a:r>
            <a:r>
              <a:rPr lang="en-US" sz="3000" b="1" dirty="0"/>
              <a:t>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000" b="1" dirty="0" err="1" smtClean="0"/>
              <a:t>Thông</a:t>
            </a:r>
            <a:r>
              <a:rPr lang="en-US" sz="3000" b="1" dirty="0" smtClean="0"/>
              <a:t> </a:t>
            </a:r>
            <a:r>
              <a:rPr lang="en-US" sz="3000" b="1" dirty="0" err="1"/>
              <a:t>tư</a:t>
            </a:r>
            <a:r>
              <a:rPr lang="en-US" sz="3000" b="1" dirty="0"/>
              <a:t> </a:t>
            </a:r>
            <a:r>
              <a:rPr lang="en-US" sz="3000" b="1" dirty="0" err="1"/>
              <a:t>số</a:t>
            </a:r>
            <a:r>
              <a:rPr lang="en-US" sz="3000" b="1" dirty="0"/>
              <a:t> 03/2017/TT-BGDĐT </a:t>
            </a:r>
            <a:r>
              <a:rPr lang="en-US" sz="3000" b="1" dirty="0" err="1"/>
              <a:t>ngày</a:t>
            </a:r>
            <a:r>
              <a:rPr lang="en-US" sz="3000" b="1" dirty="0"/>
              <a:t> 13/01/2017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Bộ</a:t>
            </a:r>
            <a:r>
              <a:rPr lang="en-US" sz="3000" b="1" dirty="0"/>
              <a:t> </a:t>
            </a:r>
            <a:r>
              <a:rPr lang="en-US" sz="3000" b="1" dirty="0" err="1"/>
              <a:t>trưởng</a:t>
            </a:r>
            <a:r>
              <a:rPr lang="en-US" sz="3000" b="1" dirty="0"/>
              <a:t> </a:t>
            </a:r>
            <a:r>
              <a:rPr lang="en-US" sz="3000" b="1" dirty="0" err="1"/>
              <a:t>Bộ</a:t>
            </a:r>
            <a:r>
              <a:rPr lang="en-US" sz="3000" b="1" dirty="0"/>
              <a:t> GDĐT Ban </a:t>
            </a:r>
            <a:r>
              <a:rPr lang="en-US" sz="3000" b="1" dirty="0" err="1"/>
              <a:t>hành</a:t>
            </a:r>
            <a:r>
              <a:rPr lang="en-US" sz="3000" b="1" dirty="0"/>
              <a:t> </a:t>
            </a:r>
            <a:r>
              <a:rPr lang="en-US" sz="3000" b="1" dirty="0" err="1"/>
              <a:t>Chương</a:t>
            </a:r>
            <a:r>
              <a:rPr lang="en-US" sz="3000" b="1" dirty="0"/>
              <a:t> </a:t>
            </a:r>
            <a:r>
              <a:rPr lang="en-US" sz="3000" b="1" dirty="0" err="1"/>
              <a:t>trình</a:t>
            </a:r>
            <a:r>
              <a:rPr lang="en-US" sz="3000" b="1" dirty="0"/>
              <a:t> </a:t>
            </a:r>
            <a:r>
              <a:rPr lang="en-US" sz="3000" b="1" dirty="0" smtClean="0"/>
              <a:t>GDQPAN  </a:t>
            </a:r>
            <a:r>
              <a:rPr lang="en-US" sz="3000" b="1" dirty="0" err="1" smtClean="0"/>
              <a:t>trong</a:t>
            </a:r>
            <a:r>
              <a:rPr lang="en-US" sz="3000" b="1" dirty="0" smtClean="0"/>
              <a:t> </a:t>
            </a:r>
            <a:r>
              <a:rPr lang="en-US" sz="3000" b="1" dirty="0" err="1"/>
              <a:t>trường</a:t>
            </a:r>
            <a:r>
              <a:rPr lang="en-US" sz="3000" b="1" dirty="0"/>
              <a:t> </a:t>
            </a:r>
            <a:r>
              <a:rPr lang="en-US" sz="3000" b="1" dirty="0" err="1"/>
              <a:t>trung</a:t>
            </a:r>
            <a:r>
              <a:rPr lang="en-US" sz="3000" b="1" dirty="0"/>
              <a:t> </a:t>
            </a:r>
            <a:r>
              <a:rPr lang="en-US" sz="3000" b="1" dirty="0" err="1"/>
              <a:t>cấp</a:t>
            </a:r>
            <a:r>
              <a:rPr lang="en-US" sz="3000" b="1" dirty="0"/>
              <a:t> </a:t>
            </a:r>
            <a:r>
              <a:rPr lang="en-US" sz="3000" b="1" dirty="0" err="1"/>
              <a:t>sư</a:t>
            </a:r>
            <a:r>
              <a:rPr lang="en-US" sz="3000" b="1" dirty="0"/>
              <a:t> </a:t>
            </a:r>
            <a:r>
              <a:rPr lang="en-US" sz="3000" b="1" dirty="0" err="1"/>
              <a:t>phạm</a:t>
            </a:r>
            <a:r>
              <a:rPr lang="en-US" sz="3000" b="1" dirty="0"/>
              <a:t>, </a:t>
            </a:r>
            <a:r>
              <a:rPr lang="en-US" sz="3000" b="1" dirty="0" err="1"/>
              <a:t>cao</a:t>
            </a:r>
            <a:r>
              <a:rPr lang="en-US" sz="3000" b="1" dirty="0"/>
              <a:t> </a:t>
            </a:r>
            <a:r>
              <a:rPr lang="en-US" sz="3000" b="1" dirty="0" err="1"/>
              <a:t>đẳng</a:t>
            </a:r>
            <a:r>
              <a:rPr lang="en-US" sz="3000" b="1" dirty="0"/>
              <a:t> </a:t>
            </a:r>
            <a:r>
              <a:rPr lang="en-US" sz="3000" b="1" dirty="0" err="1"/>
              <a:t>sư</a:t>
            </a:r>
            <a:r>
              <a:rPr lang="en-US" sz="3000" b="1" dirty="0"/>
              <a:t> </a:t>
            </a:r>
            <a:r>
              <a:rPr lang="en-US" sz="3000" b="1" dirty="0" err="1"/>
              <a:t>phạm</a:t>
            </a:r>
            <a:r>
              <a:rPr lang="en-US" sz="3000" b="1" dirty="0"/>
              <a:t> </a:t>
            </a:r>
            <a:r>
              <a:rPr lang="en-US" sz="3000" b="1" dirty="0" err="1"/>
              <a:t>và</a:t>
            </a:r>
            <a:r>
              <a:rPr lang="en-US" sz="3000" b="1" dirty="0"/>
              <a:t> </a:t>
            </a:r>
            <a:r>
              <a:rPr lang="en-US" sz="3000" b="1" dirty="0" err="1"/>
              <a:t>cơ</a:t>
            </a:r>
            <a:r>
              <a:rPr lang="en-US" sz="3000" b="1" dirty="0"/>
              <a:t> </a:t>
            </a:r>
            <a:r>
              <a:rPr lang="en-US" sz="3000" b="1" dirty="0" err="1"/>
              <a:t>sở</a:t>
            </a:r>
            <a:r>
              <a:rPr lang="en-US" sz="3000" b="1" dirty="0"/>
              <a:t> </a:t>
            </a:r>
            <a:r>
              <a:rPr lang="en-US" sz="3000" b="1" dirty="0" err="1"/>
              <a:t>giáo</a:t>
            </a:r>
            <a:r>
              <a:rPr lang="en-US" sz="3000" b="1" dirty="0"/>
              <a:t> </a:t>
            </a:r>
            <a:r>
              <a:rPr lang="en-US" sz="3000" b="1" dirty="0" err="1"/>
              <a:t>dục</a:t>
            </a:r>
            <a:r>
              <a:rPr lang="en-US" sz="3000" b="1" dirty="0"/>
              <a:t> </a:t>
            </a:r>
            <a:r>
              <a:rPr lang="en-US" sz="3000" b="1" dirty="0" err="1"/>
              <a:t>đại</a:t>
            </a:r>
            <a:r>
              <a:rPr lang="en-US" sz="3000" b="1" dirty="0"/>
              <a:t> </a:t>
            </a:r>
            <a:r>
              <a:rPr lang="en-US" sz="3000" b="1" dirty="0" err="1"/>
              <a:t>học</a:t>
            </a:r>
            <a:endParaRPr lang="en-US" sz="3000" b="1" dirty="0"/>
          </a:p>
          <a:p>
            <a:pPr algn="just">
              <a:buClr>
                <a:srgbClr val="FF0000"/>
              </a:buClr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dirty="0" smtClean="0"/>
              <a:t>I. SỰ CẦN THIẾT BAN HÀNH VĂN BẢN</a:t>
            </a:r>
            <a:endParaRPr lang="en-US" sz="2800" dirty="0" smtClean="0"/>
          </a:p>
          <a:p>
            <a:pPr marL="850392" lvl="1" indent="-457200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Cơ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lý</a:t>
            </a:r>
            <a:endParaRPr lang="en-US" sz="2400" b="1" dirty="0" smtClean="0"/>
          </a:p>
          <a:p>
            <a:pPr marL="850392" lvl="1" indent="-457200" algn="just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triển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chương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GDQPAN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trường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tiểu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trung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sở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81000"/>
            <a:ext cx="9144000" cy="1219200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Autofit/>
          </a:bodyPr>
          <a:lstStyle/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01/2017/TT-BGDĐT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13/01/2017 </a:t>
            </a:r>
            <a:b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Hướng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dẫn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gdqp</a:t>
            </a:r>
            <a:r>
              <a:rPr lang="en-US" sz="2400" b="1" cap="all" dirty="0" smtClean="0">
                <a:solidFill>
                  <a:srgbClr val="FF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an</a:t>
            </a: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tiểu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510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II. MỤC ĐÍCH, QUAN ĐIỂM CHỈ ĐẠO VIỆC XÂY DỰNG THÔNG TƯ </a:t>
            </a:r>
            <a:endParaRPr lang="en-US" sz="2800" dirty="0" smtClean="0"/>
          </a:p>
          <a:p>
            <a:pPr marL="571500">
              <a:buNone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Mục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đích</a:t>
            </a:r>
            <a:endParaRPr lang="en-US" sz="2800" b="1" dirty="0" smtClean="0"/>
          </a:p>
          <a:p>
            <a:pPr marL="571500">
              <a:buNone/>
            </a:pPr>
            <a:r>
              <a:rPr lang="en-US" sz="2800" b="1" dirty="0" smtClean="0"/>
              <a:t>2. </a:t>
            </a:r>
            <a:r>
              <a:rPr lang="en-US" sz="2800" b="1" dirty="0" err="1" smtClean="0"/>
              <a:t>Quan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chỉ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đạo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III. QUÁ TRÌNH SOẠN THẢO 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81000"/>
            <a:ext cx="9144000" cy="1219200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Autofit/>
          </a:bodyPr>
          <a:lstStyle/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01/2017/TT-BGDĐT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13/01/2017 </a:t>
            </a:r>
            <a:b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Hướng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dẫn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gdqpan</a:t>
            </a:r>
            <a:endParaRPr kumimoji="0" lang="en-US" sz="2400" b="1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tiểu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51037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IV. BỐ CỤC VÀ NỘI DUNG CHỦ YẾU CỦA THÔNG TƯ</a:t>
            </a:r>
          </a:p>
          <a:p>
            <a:pPr marL="514350" indent="-514350">
              <a:buNone/>
            </a:pPr>
            <a:r>
              <a:rPr lang="en-US" b="1" dirty="0" smtClean="0"/>
              <a:t>1. </a:t>
            </a:r>
            <a:r>
              <a:rPr lang="vi-VN" b="1" dirty="0" smtClean="0"/>
              <a:t>Bố cục </a:t>
            </a:r>
            <a:endParaRPr lang="en-US" dirty="0" smtClean="0"/>
          </a:p>
          <a:p>
            <a:pPr marL="282575" indent="-282575">
              <a:buNone/>
            </a:pPr>
            <a:r>
              <a:rPr lang="en-US" dirty="0" smtClean="0"/>
              <a:t>	</a:t>
            </a:r>
            <a:r>
              <a:rPr lang="vi-VN" dirty="0" smtClean="0"/>
              <a:t>a</a:t>
            </a:r>
            <a:r>
              <a:rPr lang="en-US" dirty="0" smtClean="0"/>
              <a:t>) </a:t>
            </a:r>
            <a:r>
              <a:rPr lang="vi-VN" dirty="0" smtClean="0"/>
              <a:t>Tên gọi: </a:t>
            </a:r>
            <a:r>
              <a:rPr lang="en-US" b="1" dirty="0" smtClean="0"/>
              <a:t>"</a:t>
            </a:r>
            <a:r>
              <a:rPr lang="en-US" b="1" dirty="0" err="1" smtClean="0"/>
              <a:t>Thông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r>
              <a:rPr lang="en-US" b="1" dirty="0" smtClean="0"/>
              <a:t> </a:t>
            </a:r>
            <a:r>
              <a:rPr lang="en-US" b="1" dirty="0" err="1" smtClean="0"/>
              <a:t>hướng</a:t>
            </a:r>
            <a:r>
              <a:rPr lang="en-US" b="1" dirty="0" smtClean="0"/>
              <a:t> </a:t>
            </a:r>
            <a:r>
              <a:rPr lang="en-US" b="1" dirty="0" err="1" smtClean="0"/>
              <a:t>dẫn</a:t>
            </a:r>
            <a:r>
              <a:rPr lang="en-US" b="1" dirty="0" smtClean="0"/>
              <a:t> </a:t>
            </a:r>
            <a:r>
              <a:rPr lang="en-US" b="1" dirty="0" err="1" smtClean="0"/>
              <a:t>giáo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r>
              <a:rPr lang="en-US" b="1" dirty="0" smtClean="0"/>
              <a:t> </a:t>
            </a:r>
            <a:r>
              <a:rPr lang="en-US" b="1" dirty="0" err="1" smtClean="0"/>
              <a:t>quốc</a:t>
            </a:r>
            <a:r>
              <a:rPr lang="en-US" b="1" dirty="0" smtClean="0"/>
              <a:t> </a:t>
            </a:r>
            <a:r>
              <a:rPr lang="en-US" b="1" dirty="0" err="1" smtClean="0"/>
              <a:t>phòng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an </a:t>
            </a:r>
            <a:r>
              <a:rPr lang="en-US" b="1" dirty="0" err="1" smtClean="0"/>
              <a:t>ninh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tiểu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, </a:t>
            </a:r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sở</a:t>
            </a:r>
            <a:r>
              <a:rPr lang="en-US" b="1" dirty="0" smtClean="0"/>
              <a:t>"</a:t>
            </a:r>
            <a:r>
              <a:rPr lang="en-US" b="1" i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vi-VN" dirty="0" smtClean="0"/>
              <a:t>b</a:t>
            </a:r>
            <a:r>
              <a:rPr lang="en-US" dirty="0" smtClean="0"/>
              <a:t>)</a:t>
            </a:r>
            <a:r>
              <a:rPr lang="vi-VN" dirty="0" smtClean="0"/>
              <a:t> Cấu trúc: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Điều</a:t>
            </a:r>
            <a:r>
              <a:rPr lang="en-US" b="1" dirty="0" smtClean="0"/>
              <a:t> 1. </a:t>
            </a:r>
            <a:r>
              <a:rPr lang="en-US" b="1" dirty="0" err="1" smtClean="0"/>
              <a:t>Phạm</a:t>
            </a:r>
            <a:r>
              <a:rPr lang="en-US" b="1" dirty="0" smtClean="0"/>
              <a:t> vi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chỉnh</a:t>
            </a:r>
            <a:r>
              <a:rPr lang="en-US" b="1" dirty="0" smtClean="0"/>
              <a:t>,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tượng</a:t>
            </a:r>
            <a:r>
              <a:rPr lang="en-US" b="1" dirty="0" smtClean="0"/>
              <a:t> </a:t>
            </a:r>
            <a:r>
              <a:rPr lang="en-US" b="1" dirty="0" err="1" smtClean="0"/>
              <a:t>áp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Điều</a:t>
            </a:r>
            <a:r>
              <a:rPr lang="en-US" b="1" dirty="0" smtClean="0"/>
              <a:t> 2. </a:t>
            </a: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, </a:t>
            </a:r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Điều</a:t>
            </a:r>
            <a:r>
              <a:rPr lang="en-US" b="1" dirty="0" smtClean="0"/>
              <a:t> 3</a:t>
            </a:r>
            <a:r>
              <a:rPr lang="vi-VN" b="1" dirty="0" smtClean="0"/>
              <a:t>. </a:t>
            </a:r>
            <a:r>
              <a:rPr lang="en-US" b="1" dirty="0" err="1" smtClean="0"/>
              <a:t>Giáo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r>
              <a:rPr lang="en-US" b="1" dirty="0" smtClean="0"/>
              <a:t> </a:t>
            </a:r>
            <a:r>
              <a:rPr lang="en-US" b="1" dirty="0" err="1" smtClean="0"/>
              <a:t>quốc</a:t>
            </a:r>
            <a:r>
              <a:rPr lang="en-US" b="1" dirty="0" smtClean="0"/>
              <a:t> </a:t>
            </a:r>
            <a:r>
              <a:rPr lang="en-US" b="1" dirty="0" err="1" smtClean="0"/>
              <a:t>phòng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an </a:t>
            </a:r>
            <a:r>
              <a:rPr lang="en-US" b="1" dirty="0" err="1" smtClean="0"/>
              <a:t>ninh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tiểu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Điều</a:t>
            </a:r>
            <a:r>
              <a:rPr lang="en-US" b="1" dirty="0" smtClean="0"/>
              <a:t> 4</a:t>
            </a:r>
            <a:r>
              <a:rPr lang="vi-VN" b="1" dirty="0" smtClean="0"/>
              <a:t>. </a:t>
            </a:r>
            <a:r>
              <a:rPr lang="en-US" b="1" dirty="0" err="1" smtClean="0"/>
              <a:t>Giáo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r>
              <a:rPr lang="en-US" b="1" dirty="0" smtClean="0"/>
              <a:t> </a:t>
            </a:r>
            <a:r>
              <a:rPr lang="en-US" b="1" dirty="0" err="1" smtClean="0"/>
              <a:t>quốc</a:t>
            </a:r>
            <a:r>
              <a:rPr lang="en-US" b="1" dirty="0" smtClean="0"/>
              <a:t> </a:t>
            </a:r>
            <a:r>
              <a:rPr lang="en-US" b="1" dirty="0" err="1" smtClean="0"/>
              <a:t>phòng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an </a:t>
            </a:r>
            <a:r>
              <a:rPr lang="en-US" b="1" dirty="0" err="1" smtClean="0"/>
              <a:t>ninh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THCS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81000"/>
            <a:ext cx="9144000" cy="1219200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Autofit/>
          </a:bodyPr>
          <a:lstStyle/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01/2017/TT-BGDĐT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13/01/2017 </a:t>
            </a:r>
            <a:b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Hướng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dẫn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gdqp</a:t>
            </a:r>
            <a:r>
              <a:rPr lang="en-US" sz="2400" b="1" cap="all" dirty="0" smtClean="0">
                <a:solidFill>
                  <a:srgbClr val="FF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an</a:t>
            </a: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tiểu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solidFill>
            <a:srgbClr val="FFFF00"/>
          </a:solidFill>
        </p:spPr>
        <p:txBody>
          <a:bodyPr vert="horz" anchor="ctr">
            <a:noAutofit/>
          </a:bodyPr>
          <a:lstStyle/>
          <a:p>
            <a:pPr marL="115888" algn="ctr"/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Thông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02/2017/TT-BGDĐT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ngày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13/01/2017 </a:t>
            </a:r>
            <a:br>
              <a:rPr lang="en-US" sz="2400" b="1" dirty="0" smtClean="0">
                <a:solidFill>
                  <a:srgbClr val="FF0000"/>
                </a:solidFill>
                <a:effectLst/>
              </a:rPr>
            </a:br>
            <a:r>
              <a:rPr lang="en-US" sz="2400" b="1" dirty="0" smtClean="0">
                <a:solidFill>
                  <a:srgbClr val="FF0000"/>
                </a:solidFill>
                <a:effectLst/>
              </a:rPr>
              <a:t>Ban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Chương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trình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gdqpan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/>
              </a:rPr>
            </a:b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trường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phổ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thông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I. SỰ CẦN THIẾT BAN HÀNH VĂN BẢN.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   1.  </a:t>
            </a:r>
            <a:r>
              <a:rPr lang="en-US" sz="2400" b="1" dirty="0" err="1" smtClean="0"/>
              <a:t>Cơ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lý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   2.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triển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chương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GDQPAN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trường</a:t>
            </a:r>
            <a:r>
              <a:rPr lang="en-US" sz="2400" b="1" dirty="0" smtClean="0"/>
              <a:t> THPT</a:t>
            </a:r>
          </a:p>
          <a:p>
            <a:pPr>
              <a:buNone/>
            </a:pPr>
            <a:r>
              <a:rPr lang="en-US" sz="2400" b="1" dirty="0" smtClean="0"/>
              <a:t>II. MỤC ĐÍCH, QUAN ĐIỂM CHỈ ĐẠO VIỆC XÂY DỰNG THÔNG TƯ 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   1. </a:t>
            </a:r>
            <a:r>
              <a:rPr lang="en-US" sz="2400" b="1" dirty="0" err="1" smtClean="0"/>
              <a:t>Mục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đích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2. </a:t>
            </a:r>
            <a:r>
              <a:rPr lang="en-US" sz="2400" b="1" dirty="0" err="1" smtClean="0"/>
              <a:t>Quan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điểm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chỉ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đạo</a:t>
            </a:r>
            <a:r>
              <a:rPr lang="en-US" sz="2400" b="1" dirty="0" smtClean="0"/>
              <a:t> 	</a:t>
            </a:r>
          </a:p>
          <a:p>
            <a:pPr>
              <a:buNone/>
            </a:pPr>
            <a:r>
              <a:rPr lang="en-US" sz="2400" b="1" dirty="0" smtClean="0"/>
              <a:t>III. QUÁ TRÌNH SOẠN THẢO 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IV. BỐ CỤC VÀ NỘI DUNG CHỦ YẾU CỦA THÔNG TƯ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  1. </a:t>
            </a:r>
            <a:r>
              <a:rPr lang="vi-VN" sz="2400" b="1" dirty="0" smtClean="0"/>
              <a:t>Bố cục</a:t>
            </a:r>
            <a:endParaRPr lang="en-US" sz="2400" b="1" dirty="0" smtClean="0"/>
          </a:p>
          <a:p>
            <a:pPr marL="801688" indent="-273050">
              <a:buNone/>
            </a:pPr>
            <a:r>
              <a:rPr lang="vi-VN" sz="2400" dirty="0" smtClean="0"/>
              <a:t>a</a:t>
            </a:r>
            <a:r>
              <a:rPr lang="en-US" sz="2400" dirty="0" smtClean="0"/>
              <a:t>)</a:t>
            </a:r>
            <a:r>
              <a:rPr lang="vi-VN" sz="2400" dirty="0" smtClean="0"/>
              <a:t> Tên gọi: </a:t>
            </a:r>
            <a:r>
              <a:rPr lang="vi-VN" sz="2400" b="1" dirty="0" smtClean="0"/>
              <a:t>“</a:t>
            </a:r>
            <a:r>
              <a:rPr lang="en-US" sz="2400" b="1" dirty="0" err="1" smtClean="0"/>
              <a:t>Thông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tư</a:t>
            </a:r>
            <a:r>
              <a:rPr lang="en-US" sz="2400" b="1" dirty="0" smtClean="0"/>
              <a:t> ban </a:t>
            </a:r>
            <a:r>
              <a:rPr lang="en-US" sz="2400" b="1" dirty="0" err="1" smtClean="0"/>
              <a:t>hành</a:t>
            </a:r>
            <a:r>
              <a:rPr lang="en-US" sz="2400" b="1" dirty="0" smtClean="0"/>
              <a:t> c</a:t>
            </a:r>
            <a:r>
              <a:rPr lang="vi-VN" sz="2400" b="1" dirty="0" smtClean="0"/>
              <a:t>hương trình </a:t>
            </a:r>
            <a:r>
              <a:rPr lang="en-US" sz="2400" b="1" dirty="0" smtClean="0"/>
              <a:t>G</a:t>
            </a:r>
            <a:r>
              <a:rPr lang="vi-VN" sz="2400" b="1" dirty="0" smtClean="0"/>
              <a:t>iáo dục quốc phòng và an ninh trong trường trung học phổ thông”</a:t>
            </a:r>
            <a:r>
              <a:rPr lang="en-US" sz="2400" dirty="0" smtClean="0"/>
              <a:t>.</a:t>
            </a:r>
          </a:p>
          <a:p>
            <a:pPr marL="801688" indent="-273050">
              <a:buNone/>
            </a:pPr>
            <a:r>
              <a:rPr lang="vi-VN" sz="2400" dirty="0" smtClean="0"/>
              <a:t>b</a:t>
            </a:r>
            <a:r>
              <a:rPr lang="en-US" sz="2400" dirty="0" smtClean="0"/>
              <a:t>)</a:t>
            </a:r>
            <a:r>
              <a:rPr lang="vi-VN" sz="2400" dirty="0" smtClean="0"/>
              <a:t> Cấu trúc của chương trình 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2. </a:t>
            </a:r>
            <a:r>
              <a:rPr lang="en-US" sz="2400" b="1" dirty="0" err="1" smtClean="0"/>
              <a:t>Nội</a:t>
            </a:r>
            <a:r>
              <a:rPr lang="en-US" sz="2400" b="1" dirty="0" smtClean="0"/>
              <a:t> dung </a:t>
            </a:r>
            <a:r>
              <a:rPr lang="en-US" sz="2400" b="1" dirty="0" err="1" smtClean="0"/>
              <a:t>cơ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Autofit/>
          </a:bodyPr>
          <a:lstStyle/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02/2017/TT-BGDĐT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13/01/2017 </a:t>
            </a:r>
            <a:b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Ban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Chương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trình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gdqpan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phổ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510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I. SỰ CẦN THIẾT BAN HÀNH VĂN BẢN</a:t>
            </a:r>
          </a:p>
          <a:p>
            <a:pPr marL="519113" indent="-273050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Cơ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lý</a:t>
            </a:r>
            <a:r>
              <a:rPr lang="en-US" sz="2400" b="1" dirty="0" smtClean="0"/>
              <a:t> </a:t>
            </a:r>
          </a:p>
          <a:p>
            <a:pPr marL="519113" indent="-27305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triển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chương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GDQPAN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trường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cấp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phạm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đẳng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dục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b="1" dirty="0" smtClean="0"/>
              <a:t>II. MỤC ĐÍCH, QUAN ĐIỂM CHỈ ĐẠO VIỆC XÂY DỰNG THÔNG TƯ</a:t>
            </a:r>
          </a:p>
          <a:p>
            <a:pPr marL="519113" indent="-273050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Mục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đích</a:t>
            </a:r>
            <a:r>
              <a:rPr lang="en-US" sz="2400" b="1" dirty="0" smtClean="0"/>
              <a:t>	</a:t>
            </a:r>
          </a:p>
          <a:p>
            <a:pPr marL="519113" indent="-27305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Quan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điểm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chỉ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đạo</a:t>
            </a:r>
            <a:endParaRPr lang="en-US" sz="2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524000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Autofit/>
          </a:bodyPr>
          <a:lstStyle/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03/2017/TT-BGDĐT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13/01/2017 </a:t>
            </a:r>
            <a:b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Ban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Chương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trình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gdqpan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cấp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phạm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đẳng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phạm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giáo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endParaRPr kumimoji="0" lang="en-US" sz="2400" b="1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III. QUÁ TRÌNH SOẠN THẢO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IV. BỐ CỤC VÀ NỘI DUNG CƠ BẢN CỦA THÔNG TƯ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cục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vi-VN" dirty="0" smtClean="0"/>
              <a:t>a</a:t>
            </a:r>
            <a:r>
              <a:rPr lang="en-US" dirty="0" smtClean="0"/>
              <a:t>) </a:t>
            </a:r>
            <a:r>
              <a:rPr lang="vi-VN" dirty="0" smtClean="0"/>
              <a:t>Tên gọi </a:t>
            </a:r>
            <a:r>
              <a:rPr lang="vi-VN" b="1" dirty="0" smtClean="0"/>
              <a:t>“</a:t>
            </a:r>
            <a:r>
              <a:rPr lang="en-US" b="1" dirty="0" err="1" smtClean="0"/>
              <a:t>Thông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r>
              <a:rPr lang="en-US" b="1" dirty="0" smtClean="0"/>
              <a:t> ban </a:t>
            </a:r>
            <a:r>
              <a:rPr lang="en-US" b="1" dirty="0" err="1" smtClean="0"/>
              <a:t>hành</a:t>
            </a:r>
            <a:r>
              <a:rPr lang="en-US" b="1" dirty="0" smtClean="0"/>
              <a:t> C</a:t>
            </a:r>
            <a:r>
              <a:rPr lang="vi-VN" b="1" dirty="0" smtClean="0"/>
              <a:t>hương </a:t>
            </a:r>
            <a:r>
              <a:rPr lang="en-US" b="1" dirty="0" smtClean="0"/>
              <a:t>GDQPAN </a:t>
            </a:r>
            <a:r>
              <a:rPr lang="vi-VN" b="1" dirty="0" smtClean="0"/>
              <a:t>trong trường trung </a:t>
            </a:r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cấp</a:t>
            </a:r>
            <a:r>
              <a:rPr lang="en-US" b="1" dirty="0" smtClean="0"/>
              <a:t> </a:t>
            </a:r>
            <a:r>
              <a:rPr lang="en-US" b="1" dirty="0" err="1" smtClean="0"/>
              <a:t>sư</a:t>
            </a:r>
            <a:r>
              <a:rPr lang="en-US" b="1" dirty="0" smtClean="0"/>
              <a:t> </a:t>
            </a:r>
            <a:r>
              <a:rPr lang="en-US" b="1" dirty="0" err="1" smtClean="0"/>
              <a:t>phạm</a:t>
            </a:r>
            <a:r>
              <a:rPr lang="en-US" b="1" dirty="0" smtClean="0"/>
              <a:t>, </a:t>
            </a:r>
            <a:r>
              <a:rPr lang="en-US" b="1" dirty="0" err="1" smtClean="0"/>
              <a:t>cao</a:t>
            </a:r>
            <a:r>
              <a:rPr lang="en-US" b="1" dirty="0" smtClean="0"/>
              <a:t> </a:t>
            </a:r>
            <a:r>
              <a:rPr lang="en-US" b="1" dirty="0" err="1" smtClean="0"/>
              <a:t>đẳng</a:t>
            </a:r>
            <a:r>
              <a:rPr lang="en-US" b="1" dirty="0" smtClean="0"/>
              <a:t> </a:t>
            </a:r>
            <a:r>
              <a:rPr lang="en-US" b="1" dirty="0" err="1" smtClean="0"/>
              <a:t>sư</a:t>
            </a:r>
            <a:r>
              <a:rPr lang="en-US" b="1" dirty="0" smtClean="0"/>
              <a:t> </a:t>
            </a:r>
            <a:r>
              <a:rPr lang="en-US" b="1" dirty="0" err="1" smtClean="0"/>
              <a:t>phạm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sở</a:t>
            </a:r>
            <a:r>
              <a:rPr lang="en-US" b="1" dirty="0" smtClean="0"/>
              <a:t> </a:t>
            </a:r>
            <a:r>
              <a:rPr lang="en-US" b="1" dirty="0" err="1" smtClean="0"/>
              <a:t>giáo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r>
              <a:rPr lang="en-US" b="1" dirty="0" smtClean="0"/>
              <a:t> </a:t>
            </a:r>
            <a:r>
              <a:rPr lang="en-US" b="1" dirty="0" err="1" smtClean="0"/>
              <a:t>đại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vi-VN" b="1" dirty="0" smtClean="0"/>
              <a:t>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vi-VN" dirty="0" smtClean="0"/>
              <a:t>b</a:t>
            </a:r>
            <a:r>
              <a:rPr lang="en-US" dirty="0" smtClean="0"/>
              <a:t>)</a:t>
            </a:r>
            <a:r>
              <a:rPr lang="vi-VN" dirty="0" smtClean="0"/>
              <a:t> Cấu trúc của chương trình gồm:	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Phần I: Chương trình </a:t>
            </a:r>
            <a:r>
              <a:rPr lang="en-US" dirty="0" smtClean="0"/>
              <a:t>GDQPAN </a:t>
            </a:r>
            <a:r>
              <a:rPr lang="vi-VN" dirty="0" smtClean="0"/>
              <a:t>trong các trường trung cấp sư phạm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vi-VN" dirty="0" smtClean="0"/>
              <a:t>Phần II: Chương trình </a:t>
            </a:r>
            <a:r>
              <a:rPr lang="en-US" dirty="0" smtClean="0"/>
              <a:t>GDQPAN </a:t>
            </a:r>
            <a:r>
              <a:rPr lang="vi-VN" dirty="0" smtClean="0"/>
              <a:t>trong các trường cao đẳng sư phạm và cơ sở giáo dục đại học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b="1" dirty="0" smtClean="0"/>
              <a:t>2. </a:t>
            </a:r>
            <a:r>
              <a:rPr lang="vi-VN" b="1" dirty="0" smtClean="0"/>
              <a:t>Nội dung cơ bản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1524000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Autofit/>
          </a:bodyPr>
          <a:lstStyle/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03/2017/TT-BGDĐT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13/01/2017 </a:t>
            </a:r>
            <a:b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Ban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Chương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trình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gdqpan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cấp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phạm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</a:p>
          <a:p>
            <a:pPr marL="1158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đẳng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sư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phạm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giáo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dục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endParaRPr kumimoji="0" lang="en-US" sz="2400" b="1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510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GiỚI THIỆU CÁC THÔNG TƯ  SỐ 01/2017/TT-BGDĐT  VỀ GIÁO DỤC QUỐC PHÒNG AN NINH</vt:lpstr>
      <vt:lpstr>Slide 2</vt:lpstr>
      <vt:lpstr>Slide 3</vt:lpstr>
      <vt:lpstr>Slide 4</vt:lpstr>
      <vt:lpstr>Slide 5</vt:lpstr>
      <vt:lpstr>Thông tư số 02/2017/TT-BGDĐT ngày 13/01/2017  Ban hành Chương trình gdqpan  trong trường trung học phổ thông;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</cp:revision>
  <dcterms:created xsi:type="dcterms:W3CDTF">2017-09-08T09:19:17Z</dcterms:created>
  <dcterms:modified xsi:type="dcterms:W3CDTF">2018-07-05T08:36:22Z</dcterms:modified>
</cp:coreProperties>
</file>